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/>
    <p:restoredTop sz="94674"/>
  </p:normalViewPr>
  <p:slideViewPr>
    <p:cSldViewPr snapToGrid="0">
      <p:cViewPr varScale="1">
        <p:scale>
          <a:sx n="124" d="100"/>
          <a:sy n="124" d="100"/>
        </p:scale>
        <p:origin x="18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708824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1d2beef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e1d2beef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1981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1d2beefd5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e1d2beefd5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3535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4981599" y="301750"/>
            <a:ext cx="4162399" cy="7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ts val="2400"/>
              <a:buFont typeface="Overlock"/>
              <a:buNone/>
            </a:pPr>
            <a:r>
              <a:rPr lang="en-US" sz="2400" b="1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ACCESSIBILITY INCLUDES COMMUNICATION</a:t>
            </a:r>
            <a:endParaRPr sz="2400" b="1" dirty="0">
              <a:solidFill>
                <a:srgbClr val="FF6600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pic>
        <p:nvPicPr>
          <p:cNvPr id="85" name="Google Shape;85;p1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391" t="1038" r="3835" b="2835"/>
          <a:stretch/>
        </p:blipFill>
        <p:spPr>
          <a:xfrm>
            <a:off x="5486825" y="1188900"/>
            <a:ext cx="2964600" cy="4690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Google Shape;86;p13"/>
          <p:cNvCxnSpPr/>
          <p:nvPr/>
        </p:nvCxnSpPr>
        <p:spPr>
          <a:xfrm>
            <a:off x="4572000" y="-140504"/>
            <a:ext cx="0" cy="685800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8" name="Google Shape;88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1722" y="606554"/>
            <a:ext cx="1425991" cy="1425991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388224" y="2044900"/>
            <a:ext cx="3892797" cy="2089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</a:pPr>
            <a:endParaRPr sz="120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Understand what you are saying. </a:t>
            </a:r>
            <a:endParaRPr lang="en-US" sz="13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H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ave you understand our messages.</a:t>
            </a:r>
            <a:endParaRPr lang="en-US" sz="13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U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se the communication methods that work best for   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  us</a:t>
            </a: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. 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A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ccess the supports we need to communicate with 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 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you and your</a:t>
            </a: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staff,</a:t>
            </a: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at meetings, public forums and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 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over the telephone.</a:t>
            </a:r>
            <a:endParaRPr lang="en-US" sz="13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Read and understand your written information.</a:t>
            </a:r>
            <a:endParaRPr lang="en-US" sz="13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R="0" lvl="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3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S</a:t>
            </a:r>
            <a:r>
              <a:rPr lang="en-US" sz="1300" i="0" u="none" strike="noStrike" cap="none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ign your documents and complete your forms.</a:t>
            </a:r>
            <a:endParaRPr sz="1300" i="0" u="none" strike="noStrike" cap="none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50125" y="6077050"/>
            <a:ext cx="4128900" cy="3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rgbClr val="060464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NAACA is grateful to CDAC for the use of the Communication Access Symbol and information used for the creation of this brochure. </a:t>
            </a:r>
            <a:endParaRPr sz="1000" dirty="0">
              <a:solidFill>
                <a:srgbClr val="060464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cxnSp>
        <p:nvCxnSpPr>
          <p:cNvPr id="95" name="Google Shape;95;p13"/>
          <p:cNvCxnSpPr/>
          <p:nvPr/>
        </p:nvCxnSpPr>
        <p:spPr>
          <a:xfrm>
            <a:off x="388225" y="266075"/>
            <a:ext cx="3892800" cy="13200"/>
          </a:xfrm>
          <a:prstGeom prst="straightConnector1">
            <a:avLst/>
          </a:prstGeom>
          <a:noFill/>
          <a:ln w="19050" cap="flat" cmpd="sng">
            <a:solidFill>
              <a:srgbClr val="E9983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6" name="Google Shape;96;p13"/>
          <p:cNvSpPr txBox="1"/>
          <p:nvPr/>
        </p:nvSpPr>
        <p:spPr>
          <a:xfrm>
            <a:off x="1842112" y="570061"/>
            <a:ext cx="2434500" cy="10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0" u="none" strike="noStrike" cap="none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Communication Access is about what you can do to communicate effectively with </a:t>
            </a:r>
            <a:r>
              <a:rPr lang="en-US" sz="1300" b="1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me</a:t>
            </a:r>
            <a:r>
              <a:rPr lang="en-US" sz="1300" b="1" i="0" u="none" strike="noStrike" cap="none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when </a:t>
            </a:r>
            <a:r>
              <a:rPr lang="en-US" sz="1300" b="1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I</a:t>
            </a:r>
            <a:r>
              <a:rPr lang="en-US" sz="1300" b="1" i="0" u="none" strike="noStrike" cap="none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use your business or service. </a:t>
            </a:r>
            <a:endParaRPr sz="1300" b="1" i="0" u="none" strike="noStrike" cap="none" dirty="0">
              <a:solidFill>
                <a:srgbClr val="FF6600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1300" b="1" dirty="0">
              <a:solidFill>
                <a:srgbClr val="FF6600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We want to be able to:</a:t>
            </a:r>
            <a:r>
              <a:rPr lang="en-US" sz="1300" b="1" i="0" u="none" strike="noStrike" cap="none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 </a:t>
            </a:r>
            <a:endParaRPr sz="1300" b="1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cxnSp>
        <p:nvCxnSpPr>
          <p:cNvPr id="100" name="Google Shape;100;p13"/>
          <p:cNvCxnSpPr/>
          <p:nvPr/>
        </p:nvCxnSpPr>
        <p:spPr>
          <a:xfrm rot="10800000" flipH="1">
            <a:off x="453475" y="4168175"/>
            <a:ext cx="3762300" cy="3600"/>
          </a:xfrm>
          <a:prstGeom prst="straightConnector1">
            <a:avLst/>
          </a:prstGeom>
          <a:noFill/>
          <a:ln w="19050" cap="flat" cmpd="sng">
            <a:solidFill>
              <a:srgbClr val="E9983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13"/>
          <p:cNvCxnSpPr/>
          <p:nvPr/>
        </p:nvCxnSpPr>
        <p:spPr>
          <a:xfrm>
            <a:off x="4937200" y="1074550"/>
            <a:ext cx="3892800" cy="13200"/>
          </a:xfrm>
          <a:prstGeom prst="straightConnector1">
            <a:avLst/>
          </a:prstGeom>
          <a:noFill/>
          <a:ln w="19050" cap="flat" cmpd="sng">
            <a:solidFill>
              <a:srgbClr val="E9983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3" name="Google Shape;103;p13"/>
          <p:cNvCxnSpPr/>
          <p:nvPr/>
        </p:nvCxnSpPr>
        <p:spPr>
          <a:xfrm>
            <a:off x="4937200" y="6502950"/>
            <a:ext cx="3892800" cy="13200"/>
          </a:xfrm>
          <a:prstGeom prst="straightConnector1">
            <a:avLst/>
          </a:prstGeom>
          <a:noFill/>
          <a:ln w="19050" cap="flat" cmpd="sng">
            <a:solidFill>
              <a:srgbClr val="E99837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2AC231F6-5A27-CE47-AF2C-1B39E938B500}"/>
              </a:ext>
            </a:extLst>
          </p:cNvPr>
          <p:cNvGrpSpPr/>
          <p:nvPr/>
        </p:nvGrpSpPr>
        <p:grpSpPr>
          <a:xfrm>
            <a:off x="354081" y="4357850"/>
            <a:ext cx="4124943" cy="1667800"/>
            <a:chOff x="354081" y="4357850"/>
            <a:chExt cx="4124943" cy="1667800"/>
          </a:xfrm>
        </p:grpSpPr>
        <p:pic>
          <p:nvPicPr>
            <p:cNvPr id="91" name="Google Shape;91;p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59788" y="5527037"/>
              <a:ext cx="680087" cy="4986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" name="Google Shape;92;p13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582963" y="5561327"/>
              <a:ext cx="1025419" cy="4300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3" name="Google Shape;93;p13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2744463" y="5542177"/>
              <a:ext cx="1054311" cy="4683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4" name="Google Shape;94;p13"/>
            <p:cNvPicPr preferRelativeResize="0"/>
            <p:nvPr/>
          </p:nvPicPr>
          <p:blipFill rotWithShape="1">
            <a:blip r:embed="rId8">
              <a:alphaModFix/>
            </a:blip>
            <a:srcRect t="34082" b="28513"/>
            <a:stretch/>
          </p:blipFill>
          <p:spPr>
            <a:xfrm>
              <a:off x="1219962" y="4357850"/>
              <a:ext cx="1950313" cy="6688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2007513" y="5107188"/>
              <a:ext cx="452850" cy="306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Google Shape;101;p13"/>
            <p:cNvSpPr txBox="1"/>
            <p:nvPr/>
          </p:nvSpPr>
          <p:spPr>
            <a:xfrm>
              <a:off x="2478137" y="5060363"/>
              <a:ext cx="2000887" cy="3693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latin typeface="Roboto" panose="020B0604020202020204" charset="0"/>
                  <a:ea typeface="Roboto" panose="020B0604020202020204" charset="0"/>
                  <a:cs typeface="Calibri"/>
                  <a:sym typeface="Calibri"/>
                </a:rPr>
                <a:t>@ISAAC International</a:t>
              </a:r>
              <a:endParaRPr sz="1200" dirty="0">
                <a:latin typeface="Roboto" panose="020B0604020202020204" charset="0"/>
                <a:ea typeface="Roboto" panose="020B0604020202020204" charset="0"/>
                <a:cs typeface="Calibri"/>
                <a:sym typeface="Calibri"/>
              </a:endParaRPr>
            </a:p>
          </p:txBody>
        </p:sp>
        <p:pic>
          <p:nvPicPr>
            <p:cNvPr id="1026" name="Picture 2" descr="Qr code&#10;&#10;Description automatically generated">
              <a:extLst>
                <a:ext uri="{FF2B5EF4-FFF2-40B4-BE49-F238E27FC236}">
                  <a16:creationId xmlns:a16="http://schemas.microsoft.com/office/drawing/2014/main" id="{EA78B045-97CA-4B9C-BCE7-7A8AC6B39A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4800" y="5089184"/>
              <a:ext cx="341850" cy="341850"/>
            </a:xfrm>
            <a:prstGeom prst="rect">
              <a:avLst/>
            </a:prstGeom>
            <a:noFill/>
          </p:spPr>
        </p:pic>
        <p:pic>
          <p:nvPicPr>
            <p:cNvPr id="3" name="Picture 2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BF5DA491-E696-860D-AB20-FE740F70F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54081" y="4817792"/>
              <a:ext cx="807727" cy="8077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5676523"/>
            <a:ext cx="4572000" cy="11814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9" name="Google Shape;109;p14"/>
          <p:cNvCxnSpPr/>
          <p:nvPr/>
        </p:nvCxnSpPr>
        <p:spPr>
          <a:xfrm>
            <a:off x="4572000" y="-13892"/>
            <a:ext cx="0" cy="6871892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0" name="Google Shape;110;p14"/>
          <p:cNvSpPr txBox="1"/>
          <p:nvPr/>
        </p:nvSpPr>
        <p:spPr>
          <a:xfrm>
            <a:off x="298000" y="2418750"/>
            <a:ext cx="3995100" cy="2958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Millions of people in the world have speech and language disabilities that make communication difficult. We may be children, or adults and may have a variety of diagnoses like Cerebral Palsy, Autism Spectrum Disorder, Cognitive Disability, Traumatic Brain Injury, Aphasia, Amyotrophic Lateral Sclerosis, Parkinson’s Disease, Multiple Sclerosis, Down Syndrome, or other conditions.</a:t>
            </a:r>
            <a:endParaRPr sz="12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We communicate in different ways: </a:t>
            </a:r>
            <a:endParaRPr sz="1200" b="1" dirty="0">
              <a:solidFill>
                <a:srgbClr val="FF6600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Some of us have speech that may be difficult for you to understand.</a:t>
            </a:r>
            <a:endParaRPr sz="12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Some of us communicate using communication boards, devices or human assistance.</a:t>
            </a:r>
            <a:endParaRPr sz="12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Some of us may also have difficulty understanding what you are saying.</a:t>
            </a:r>
            <a:endParaRPr sz="12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1" dirty="0">
              <a:solidFill>
                <a:srgbClr val="060464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rgbClr val="060464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We will be able to use your services if you learn how to communicate with us. </a:t>
            </a:r>
            <a:endParaRPr sz="1200" b="1" dirty="0">
              <a:solidFill>
                <a:schemeClr val="bg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chemeClr val="bg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Remember that attitude and knowledge makes the difference</a:t>
            </a:r>
            <a:r>
              <a:rPr lang="en-US" sz="1200" b="1" dirty="0">
                <a:solidFill>
                  <a:schemeClr val="bg1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200" b="1" dirty="0">
              <a:solidFill>
                <a:schemeClr val="bg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4877974" y="261425"/>
            <a:ext cx="3916863" cy="6400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6600"/>
                </a:solidFill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THINGS YOU CAN DO</a:t>
            </a:r>
            <a:endParaRPr b="1" dirty="0">
              <a:solidFill>
                <a:srgbClr val="FF6600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300" b="1" dirty="0">
              <a:solidFill>
                <a:srgbClr val="FF66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Everyone is different and has different accessibility needs. Here are some simple communication tips to get you started.</a:t>
            </a:r>
            <a:endParaRPr sz="1200" b="1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>
                <a:latin typeface="Roboto"/>
                <a:ea typeface="Roboto"/>
                <a:cs typeface="Roboto"/>
                <a:sym typeface="Roboto"/>
              </a:rPr>
              <a:t>	</a:t>
            </a:r>
            <a:endParaRPr sz="1200" dirty="0"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Don´t be afraid, talk directly to us, not just to the person with us.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Please do not underestimate our abilities.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Speak in a normal tone and volume.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Assume we understand, unless we tell you otherwise.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Ask what you can do when communicating with us.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If you are not sure how we communicate “Yes” and “No”, please ask us to show you.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Watch and listen. We may use our speech, body language, a communication board, device, or human assistance.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Be patient. It takes us longer to communicate. We may need extra time at an appointment.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Tell us if you don’t understand. We may want to repeat or change our message. Sometimes it helps to move to a quiet place so that you can focus on what we are communicating.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If we seem to have difficulty understanding what you are saying, try using everyday language, speaking clearly, or showing us what you are talking about.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Please ask us if we have trained communication assistants to support our participation in a meeting or when using your services.</a:t>
            </a:r>
          </a:p>
          <a:p>
            <a:pPr marL="171450" marR="0" lvl="0" indent="-171450" rtl="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Roboto"/>
                <a:cs typeface="Calibri" panose="020F0502020204030204" pitchFamily="34" charset="0"/>
                <a:sym typeface="Roboto"/>
              </a:rPr>
              <a:t>Ask if we need assistance to read your materials, complete forms, take notes, or sign any documents.</a:t>
            </a:r>
            <a:endParaRPr sz="1200" dirty="0">
              <a:solidFill>
                <a:schemeClr val="lt1"/>
              </a:solidFill>
              <a:latin typeface="Calibri" panose="020F0502020204030204" pitchFamily="34" charset="0"/>
              <a:ea typeface="Roboto"/>
              <a:cs typeface="Calibri" panose="020F0502020204030204" pitchFamily="34" charset="0"/>
              <a:sym typeface="Roboto"/>
            </a:endParaRPr>
          </a:p>
        </p:txBody>
      </p:sp>
      <p:cxnSp>
        <p:nvCxnSpPr>
          <p:cNvPr id="112" name="Google Shape;112;p14"/>
          <p:cNvCxnSpPr/>
          <p:nvPr/>
        </p:nvCxnSpPr>
        <p:spPr>
          <a:xfrm>
            <a:off x="349150" y="2243388"/>
            <a:ext cx="3892800" cy="13200"/>
          </a:xfrm>
          <a:prstGeom prst="straightConnector1">
            <a:avLst/>
          </a:prstGeom>
          <a:noFill/>
          <a:ln w="19050" cap="flat" cmpd="sng">
            <a:solidFill>
              <a:srgbClr val="E9983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3" name="Google Shape;113;p14"/>
          <p:cNvCxnSpPr/>
          <p:nvPr/>
        </p:nvCxnSpPr>
        <p:spPr>
          <a:xfrm>
            <a:off x="4888775" y="621088"/>
            <a:ext cx="3892800" cy="13200"/>
          </a:xfrm>
          <a:prstGeom prst="straightConnector1">
            <a:avLst/>
          </a:prstGeom>
          <a:noFill/>
          <a:ln w="19050" cap="flat" cmpd="sng">
            <a:solidFill>
              <a:srgbClr val="E9983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4" name="Google Shape;114;p14"/>
          <p:cNvCxnSpPr/>
          <p:nvPr/>
        </p:nvCxnSpPr>
        <p:spPr>
          <a:xfrm>
            <a:off x="4888775" y="195863"/>
            <a:ext cx="3892800" cy="13200"/>
          </a:xfrm>
          <a:prstGeom prst="straightConnector1">
            <a:avLst/>
          </a:prstGeom>
          <a:noFill/>
          <a:ln w="19050" cap="flat" cmpd="sng">
            <a:solidFill>
              <a:srgbClr val="E9983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7" name="Google Shape;117;p14"/>
          <p:cNvSpPr txBox="1"/>
          <p:nvPr/>
        </p:nvSpPr>
        <p:spPr>
          <a:xfrm>
            <a:off x="1549775" y="890986"/>
            <a:ext cx="1554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SPACE TO SHARE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HOTO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08;p14">
            <a:extLst>
              <a:ext uri="{FF2B5EF4-FFF2-40B4-BE49-F238E27FC236}">
                <a16:creationId xmlns:a16="http://schemas.microsoft.com/office/drawing/2014/main" id="{3E1BB426-0BAD-9EB1-00E5-80C042C3E4CE}"/>
              </a:ext>
            </a:extLst>
          </p:cNvPr>
          <p:cNvSpPr/>
          <p:nvPr/>
        </p:nvSpPr>
        <p:spPr>
          <a:xfrm>
            <a:off x="507200" y="382012"/>
            <a:ext cx="3892800" cy="1804800"/>
          </a:xfrm>
          <a:prstGeom prst="rect">
            <a:avLst/>
          </a:prstGeom>
          <a:noFill/>
          <a:ln w="9525" cap="flat" cmpd="sng">
            <a:solidFill>
              <a:srgbClr val="FF66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115;p14">
            <a:extLst>
              <a:ext uri="{FF2B5EF4-FFF2-40B4-BE49-F238E27FC236}">
                <a16:creationId xmlns:a16="http://schemas.microsoft.com/office/drawing/2014/main" id="{C6F08A20-2799-55B3-91D3-1844D8DE1E20}"/>
              </a:ext>
            </a:extLst>
          </p:cNvPr>
          <p:cNvSpPr/>
          <p:nvPr/>
        </p:nvSpPr>
        <p:spPr>
          <a:xfrm>
            <a:off x="914275" y="897250"/>
            <a:ext cx="721500" cy="7215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cap="flat" cmpd="sng">
            <a:solidFill>
              <a:srgbClr val="0906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116;p14">
            <a:extLst>
              <a:ext uri="{FF2B5EF4-FFF2-40B4-BE49-F238E27FC236}">
                <a16:creationId xmlns:a16="http://schemas.microsoft.com/office/drawing/2014/main" id="{4FB462F9-FCB2-A381-FF73-F761379DEE05}"/>
              </a:ext>
            </a:extLst>
          </p:cNvPr>
          <p:cNvSpPr/>
          <p:nvPr/>
        </p:nvSpPr>
        <p:spPr>
          <a:xfrm>
            <a:off x="3190375" y="897250"/>
            <a:ext cx="721500" cy="7215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cap="flat" cmpd="sng">
            <a:solidFill>
              <a:srgbClr val="09068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518</Words>
  <Application>Microsoft Macintosh PowerPoint</Application>
  <PresentationFormat>On-screen Show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Overlock</vt:lpstr>
      <vt:lpstr>Arial</vt:lpstr>
      <vt:lpstr>Calibri</vt:lpstr>
      <vt:lpstr>Roboto</vt:lpstr>
      <vt:lpstr>Tema de Office</vt:lpstr>
      <vt:lpstr>ACCESSIBILITY INCLUDES COMMUNICATION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ACCESIBILITY INCLUDES COMMUNICATION</dc:title>
  <dc:creator>Gaby Berlanga</dc:creator>
  <cp:lastModifiedBy>Jennifer Yeh</cp:lastModifiedBy>
  <cp:revision>18</cp:revision>
  <dcterms:modified xsi:type="dcterms:W3CDTF">2022-12-09T19:56:18Z</dcterms:modified>
</cp:coreProperties>
</file>